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31"/>
  </p:notesMasterIdLst>
  <p:sldIdLst>
    <p:sldId id="346" r:id="rId3"/>
    <p:sldId id="347" r:id="rId4"/>
    <p:sldId id="334" r:id="rId5"/>
    <p:sldId id="348" r:id="rId6"/>
    <p:sldId id="369" r:id="rId7"/>
    <p:sldId id="350" r:id="rId8"/>
    <p:sldId id="370" r:id="rId9"/>
    <p:sldId id="371" r:id="rId10"/>
    <p:sldId id="372" r:id="rId11"/>
    <p:sldId id="345" r:id="rId12"/>
    <p:sldId id="351" r:id="rId13"/>
    <p:sldId id="352" r:id="rId14"/>
    <p:sldId id="353" r:id="rId15"/>
    <p:sldId id="354" r:id="rId16"/>
    <p:sldId id="355" r:id="rId17"/>
    <p:sldId id="368" r:id="rId18"/>
    <p:sldId id="356" r:id="rId19"/>
    <p:sldId id="357" r:id="rId20"/>
    <p:sldId id="340" r:id="rId21"/>
    <p:sldId id="336" r:id="rId22"/>
    <p:sldId id="360" r:id="rId23"/>
    <p:sldId id="337" r:id="rId24"/>
    <p:sldId id="361" r:id="rId25"/>
    <p:sldId id="363" r:id="rId26"/>
    <p:sldId id="364" r:id="rId27"/>
    <p:sldId id="365" r:id="rId28"/>
    <p:sldId id="366" r:id="rId29"/>
    <p:sldId id="373" r:id="rId3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2" autoAdjust="0"/>
    <p:restoredTop sz="94660"/>
  </p:normalViewPr>
  <p:slideViewPr>
    <p:cSldViewPr>
      <p:cViewPr varScale="1">
        <p:scale>
          <a:sx n="108" d="100"/>
          <a:sy n="108" d="100"/>
        </p:scale>
        <p:origin x="154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We</a:t>
            </a:r>
            <a:r>
              <a:rPr lang="en-US" baseline="0" dirty="0"/>
              <a:t> show here the architecture of the Brown Dog services:  </a:t>
            </a:r>
            <a:r>
              <a:rPr lang="en-US" baseline="0" dirty="0" err="1"/>
              <a:t>i</a:t>
            </a:r>
            <a:r>
              <a:rPr lang="en-US" baseline="0" dirty="0"/>
              <a:t>) The DTS is built on  top of the </a:t>
            </a:r>
            <a:r>
              <a:rPr lang="en-US" baseline="0" dirty="0" err="1"/>
              <a:t>Clowder</a:t>
            </a:r>
            <a:r>
              <a:rPr lang="en-US" baseline="0" dirty="0"/>
              <a:t> framework which is a web-based content management system. Using the DTS REST API, a user can upload a file/dataset or </a:t>
            </a:r>
            <a:r>
              <a:rPr lang="en-US" baseline="0" dirty="0" err="1"/>
              <a:t>url</a:t>
            </a:r>
            <a:r>
              <a:rPr lang="en-US" baseline="0" dirty="0"/>
              <a:t> to a file to the DTS. This triggers specific extractors based on appropriate MIME types, for extraction of metadata, signatures or any derived product from the file’s content. Inside DTS, there is a distributed messaging bus, </a:t>
            </a:r>
            <a:r>
              <a:rPr lang="en-US" baseline="0" dirty="0" err="1"/>
              <a:t>RabbitMQ</a:t>
            </a:r>
            <a:r>
              <a:rPr lang="en-US" baseline="0" dirty="0"/>
              <a:t>, which reliably distribute and manage job execution by placing messages in a queue for each extractor, and removing them when job done.  Extractors listens to the </a:t>
            </a:r>
            <a:r>
              <a:rPr lang="en-US" baseline="0" dirty="0" err="1"/>
              <a:t>RabbitMQ</a:t>
            </a:r>
            <a:r>
              <a:rPr lang="en-US" baseline="0" dirty="0"/>
              <a:t> for new messages for extraction. It saves all input files, dataset and outputs in </a:t>
            </a:r>
            <a:r>
              <a:rPr lang="en-US" baseline="0" dirty="0" err="1"/>
              <a:t>MongoDB</a:t>
            </a:r>
            <a:r>
              <a:rPr lang="en-US" baseline="0" dirty="0"/>
              <a:t>. Extractors can be written in any language as longs as it can communicate with </a:t>
            </a:r>
            <a:r>
              <a:rPr lang="en-US" baseline="0" dirty="0" err="1"/>
              <a:t>RabbitMQ</a:t>
            </a:r>
            <a:r>
              <a:rPr lang="en-US" baseline="0" dirty="0"/>
              <a:t> and </a:t>
            </a:r>
            <a:r>
              <a:rPr lang="en-US" baseline="0" dirty="0" err="1"/>
              <a:t>Clowder</a:t>
            </a:r>
            <a:r>
              <a:rPr lang="en-US" baseline="0" dirty="0"/>
              <a:t> REST interface via HTTP – Java, Python, </a:t>
            </a:r>
            <a:r>
              <a:rPr lang="en-US" baseline="0" dirty="0" err="1"/>
              <a:t>Scala</a:t>
            </a:r>
            <a:r>
              <a:rPr lang="en-US" baseline="0" dirty="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a:t>RabbitMQ</a:t>
            </a:r>
            <a:r>
              <a:rPr lang="en-US" baseline="0" dirty="0"/>
              <a:t> bus for any conversion jobs and has a queue for each software it controls. DAP polyglot head node monitors the </a:t>
            </a:r>
            <a:r>
              <a:rPr lang="en-US" baseline="0" dirty="0" err="1"/>
              <a:t>RabbitMQ</a:t>
            </a:r>
            <a:r>
              <a:rPr lang="en-US" baseline="0" dirty="0"/>
              <a:t> bus and queries for all available Software Servers and the software’s input and output formats it supports. It constructs a </a:t>
            </a:r>
            <a:r>
              <a:rPr lang="en-US" baseline="0" dirty="0" err="1"/>
              <a:t>Input/Output</a:t>
            </a:r>
            <a:r>
              <a:rPr lang="en-US" baseline="0" dirty="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a:solidFill>
                  <a:schemeClr val="bg1"/>
                </a:solidFill>
                <a:cs typeface="Arial" panose="020B0604020202020204" pitchFamily="34" charset="0"/>
              </a:rPr>
              <a:t>National Center for Supercomputing Applications</a:t>
            </a:r>
          </a:p>
          <a:p>
            <a:pPr eaLnBrk="1" hangingPunct="1">
              <a:defRPr/>
            </a:pPr>
            <a:r>
              <a:rPr lang="en-US" altLang="en-US" sz="1200" dirty="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a:t>www.parallel.illinois.edu</a:t>
            </a:r>
            <a:endParaRPr lang="en-US" dirty="0"/>
          </a:p>
          <a:p>
            <a:endParaRPr lang="en-US" dirty="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a:t>www.parallel.illinois.edu</a:t>
            </a:r>
            <a:endParaRPr lang="en-US" dirty="0"/>
          </a:p>
          <a:p>
            <a:endParaRPr lang="en-US" dirty="0"/>
          </a:p>
        </p:txBody>
      </p:sp>
    </p:spTree>
    <p:extLst>
      <p:ext uri="{BB962C8B-B14F-4D97-AF65-F5344CB8AC3E}">
        <p14:creationId xmlns:p14="http://schemas.microsoft.com/office/powerpoint/2010/main" val="1836740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29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a:t>Click to edit Master text styles</a:t>
            </a:r>
          </a:p>
        </p:txBody>
      </p:sp>
    </p:spTree>
    <p:extLst>
      <p:ext uri="{BB962C8B-B14F-4D97-AF65-F5344CB8AC3E}">
        <p14:creationId xmlns:p14="http://schemas.microsoft.com/office/powerpoint/2010/main" val="3064881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76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623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930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930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spTree>
    <p:extLst>
      <p:ext uri="{BB962C8B-B14F-4D97-AF65-F5344CB8AC3E}">
        <p14:creationId xmlns:p14="http://schemas.microsoft.com/office/powerpoint/2010/main" val="2909641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spTree>
    <p:extLst>
      <p:ext uri="{BB962C8B-B14F-4D97-AF65-F5344CB8AC3E}">
        <p14:creationId xmlns:p14="http://schemas.microsoft.com/office/powerpoint/2010/main" val="74491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510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86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a:t>Click to edit Master text styles</a:t>
            </a:r>
          </a:p>
        </p:txBody>
      </p:sp>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endParaRPr lang="en-US" altLang="en-US"/>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endParaRPr lang="en-US" altLang="en-US"/>
          </a:p>
        </p:txBody>
      </p:sp>
    </p:spTree>
    <p:extLst>
      <p:ext uri="{BB962C8B-B14F-4D97-AF65-F5344CB8AC3E}">
        <p14:creationId xmlns:p14="http://schemas.microsoft.com/office/powerpoint/2010/main" val="3918680313"/>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pensource.ncsa.illinois.edu/bitbucket/projects/BD/repos/bdfiddle/brows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pensource.ncsa.illinois.edu/bitbucket/projects/BD/repos/bdcli/browse/key_token.py" TargetMode="External"/><Relationship Id="rId2" Type="http://schemas.openxmlformats.org/officeDocument/2006/relationships/hyperlink" Target="https://opensource.ncsa.illinois.edu/bitbucket/projects/BD/repos/bdfiddle/browse/key_token.ph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d-api.ncsa.illinois.edu/keys/%7bkey%7d/tokens" TargetMode="External"/><Relationship Id="rId2" Type="http://schemas.openxmlformats.org/officeDocument/2006/relationships/hyperlink" Target="https://bd-api.ncsa.illinois.edu/key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a:effectLst>
                  <a:outerShdw blurRad="38100" dist="38100" dir="2700000" algn="tl">
                    <a:srgbClr val="000000">
                      <a:alpha val="43137"/>
                    </a:srgbClr>
                  </a:outerShdw>
                </a:effectLst>
              </a:rPr>
              <a:t>DIBBs Brown Dog </a:t>
            </a:r>
            <a:br>
              <a:rPr lang="en-US" sz="4000"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sz="3200" i="1" dirty="0" err="1">
                <a:effectLst>
                  <a:outerShdw blurRad="38100" dist="38100" dir="2700000" algn="tl">
                    <a:srgbClr val="000000">
                      <a:alpha val="43137"/>
                    </a:srgbClr>
                  </a:outerShdw>
                </a:effectLst>
              </a:rPr>
              <a:t>BDFiddle</a:t>
            </a:r>
            <a:endParaRPr lang="en-US" sz="3200" b="0" i="1" dirty="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1037387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BDFiddle</a:t>
            </a:r>
            <a:r>
              <a:rPr lang="en-US" dirty="0"/>
              <a:t> – Obtain Token</a:t>
            </a:r>
          </a:p>
        </p:txBody>
      </p:sp>
      <p:sp>
        <p:nvSpPr>
          <p:cNvPr id="3" name="Content Placeholder 2"/>
          <p:cNvSpPr>
            <a:spLocks noGrp="1"/>
          </p:cNvSpPr>
          <p:nvPr>
            <p:ph idx="1"/>
          </p:nvPr>
        </p:nvSpPr>
        <p:spPr>
          <a:xfrm>
            <a:off x="457200" y="1371600"/>
            <a:ext cx="8229600" cy="1752600"/>
          </a:xfrm>
        </p:spPr>
        <p:txBody>
          <a:bodyPr/>
          <a:lstStyle/>
          <a:p>
            <a:r>
              <a:rPr lang="en-US" dirty="0"/>
              <a:t>For this tutorial, you will use your </a:t>
            </a:r>
            <a:r>
              <a:rPr lang="en-US" dirty="0" err="1"/>
              <a:t>browndog</a:t>
            </a:r>
            <a:r>
              <a:rPr lang="en-US" dirty="0"/>
              <a:t> account you just sign up</a:t>
            </a:r>
          </a:p>
          <a:p>
            <a:r>
              <a:rPr lang="en-US" dirty="0"/>
              <a:t>Generates unique Key and Token, copy the Token and paste it into the Token field in </a:t>
            </a:r>
            <a:r>
              <a:rPr lang="en-US" dirty="0" err="1"/>
              <a:t>BDFiddle</a:t>
            </a:r>
            <a:endParaRPr lang="en-US" dirty="0"/>
          </a:p>
        </p:txBody>
      </p:sp>
      <p:pic>
        <p:nvPicPr>
          <p:cNvPr id="10" name="Picture 9"/>
          <p:cNvPicPr>
            <a:picLocks noChangeAspect="1"/>
          </p:cNvPicPr>
          <p:nvPr/>
        </p:nvPicPr>
        <p:blipFill>
          <a:blip r:embed="rId2"/>
          <a:stretch>
            <a:fillRect/>
          </a:stretch>
        </p:blipFill>
        <p:spPr>
          <a:xfrm>
            <a:off x="990289" y="3124200"/>
            <a:ext cx="7163421" cy="3450635"/>
          </a:xfrm>
          <a:prstGeom prst="rect">
            <a:avLst/>
          </a:prstGeom>
        </p:spPr>
      </p:pic>
    </p:spTree>
    <p:extLst>
      <p:ext uri="{BB962C8B-B14F-4D97-AF65-F5344CB8AC3E}">
        <p14:creationId xmlns:p14="http://schemas.microsoft.com/office/powerpoint/2010/main" val="1023473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6 at 11.16.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4" y="609600"/>
            <a:ext cx="9144000" cy="5715000"/>
          </a:xfrm>
          <a:prstGeom prst="rect">
            <a:avLst/>
          </a:prstGeom>
        </p:spPr>
      </p:pic>
      <p:cxnSp>
        <p:nvCxnSpPr>
          <p:cNvPr id="5" name="Straight Arrow Connector 4"/>
          <p:cNvCxnSpPr/>
          <p:nvPr/>
        </p:nvCxnSpPr>
        <p:spPr>
          <a:xfrm>
            <a:off x="381000" y="2057400"/>
            <a:ext cx="533400" cy="2286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4406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6 at 11.16.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 y="609600"/>
            <a:ext cx="9144000" cy="5715000"/>
          </a:xfrm>
          <a:prstGeom prst="rect">
            <a:avLst/>
          </a:prstGeom>
        </p:spPr>
      </p:pic>
    </p:spTree>
    <p:extLst>
      <p:ext uri="{BB962C8B-B14F-4D97-AF65-F5344CB8AC3E}">
        <p14:creationId xmlns:p14="http://schemas.microsoft.com/office/powerpoint/2010/main" val="125011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7-16 at 11.1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cxnSp>
        <p:nvCxnSpPr>
          <p:cNvPr id="4" name="Straight Arrow Connector 3"/>
          <p:cNvCxnSpPr/>
          <p:nvPr/>
        </p:nvCxnSpPr>
        <p:spPr>
          <a:xfrm>
            <a:off x="381000" y="3733800"/>
            <a:ext cx="533400" cy="2286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40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6 at 11.17.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cxnSp>
        <p:nvCxnSpPr>
          <p:cNvPr id="4" name="Straight Arrow Connector 3"/>
          <p:cNvCxnSpPr/>
          <p:nvPr/>
        </p:nvCxnSpPr>
        <p:spPr>
          <a:xfrm flipH="1" flipV="1">
            <a:off x="6705600" y="3581400"/>
            <a:ext cx="609600" cy="3048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46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6 at 11.17.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spTree>
    <p:extLst>
      <p:ext uri="{BB962C8B-B14F-4D97-AF65-F5344CB8AC3E}">
        <p14:creationId xmlns:p14="http://schemas.microsoft.com/office/powerpoint/2010/main" val="246549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7-16 at 11.1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spTree>
    <p:extLst>
      <p:ext uri="{BB962C8B-B14F-4D97-AF65-F5344CB8AC3E}">
        <p14:creationId xmlns:p14="http://schemas.microsoft.com/office/powerpoint/2010/main" val="896843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7-16 at 11.18.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7959"/>
            <a:ext cx="9144000" cy="5715000"/>
          </a:xfrm>
          <a:prstGeom prst="rect">
            <a:avLst/>
          </a:prstGeom>
        </p:spPr>
      </p:pic>
      <p:cxnSp>
        <p:nvCxnSpPr>
          <p:cNvPr id="7" name="Straight Arrow Connector 6"/>
          <p:cNvCxnSpPr/>
          <p:nvPr/>
        </p:nvCxnSpPr>
        <p:spPr>
          <a:xfrm>
            <a:off x="381000" y="4876800"/>
            <a:ext cx="533400" cy="2286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902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7-16 at 11.18.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cxnSp>
        <p:nvCxnSpPr>
          <p:cNvPr id="4" name="Straight Arrow Connector 3"/>
          <p:cNvCxnSpPr/>
          <p:nvPr/>
        </p:nvCxnSpPr>
        <p:spPr>
          <a:xfrm flipH="1">
            <a:off x="8077200" y="3200400"/>
            <a:ext cx="457200" cy="2286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284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a:t>
            </a:r>
          </a:p>
        </p:txBody>
      </p:sp>
      <p:sp>
        <p:nvSpPr>
          <p:cNvPr id="3" name="Content Placeholder 2"/>
          <p:cNvSpPr>
            <a:spLocks noGrp="1"/>
          </p:cNvSpPr>
          <p:nvPr>
            <p:ph idx="1"/>
          </p:nvPr>
        </p:nvSpPr>
        <p:spPr/>
        <p:txBody>
          <a:bodyPr/>
          <a:lstStyle/>
          <a:p>
            <a:r>
              <a:rPr lang="en-US" dirty="0" err="1"/>
              <a:t>BDFiddle</a:t>
            </a:r>
            <a:r>
              <a:rPr lang="en-US" dirty="0"/>
              <a:t> provides code snippets that represent the equivalent API operations performed to obtain the results seen in todays demonstrations</a:t>
            </a:r>
          </a:p>
          <a:p>
            <a:r>
              <a:rPr lang="en-US" dirty="0"/>
              <a:t>Code snippets are currently available for the command line, Python, </a:t>
            </a:r>
            <a:r>
              <a:rPr lang="en-US" dirty="0" err="1"/>
              <a:t>Matlab</a:t>
            </a:r>
            <a:r>
              <a:rPr lang="en-US" dirty="0"/>
              <a:t> and R, and </a:t>
            </a:r>
            <a:r>
              <a:rPr lang="en-US" dirty="0" err="1"/>
              <a:t>javascript</a:t>
            </a:r>
            <a:endParaRPr lang="en-US" dirty="0"/>
          </a:p>
          <a:p>
            <a:r>
              <a:rPr lang="en-US" dirty="0"/>
              <a:t>Try it! - </a:t>
            </a:r>
            <a:r>
              <a:rPr lang="en-US" dirty="0" err="1"/>
              <a:t>BDFiddle</a:t>
            </a:r>
            <a:r>
              <a:rPr lang="en-US" dirty="0"/>
              <a:t> provides a simple web interface for trying out the API and can help you get started using the Brown Dog API in your applications </a:t>
            </a:r>
          </a:p>
          <a:p>
            <a:endParaRPr lang="en-US" dirty="0"/>
          </a:p>
        </p:txBody>
      </p:sp>
    </p:spTree>
    <p:extLst>
      <p:ext uri="{BB962C8B-B14F-4D97-AF65-F5344CB8AC3E}">
        <p14:creationId xmlns:p14="http://schemas.microsoft.com/office/powerpoint/2010/main" val="128977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BDFiddle</a:t>
            </a:r>
            <a:endParaRPr lang="en-US" dirty="0"/>
          </a:p>
        </p:txBody>
      </p:sp>
      <p:sp>
        <p:nvSpPr>
          <p:cNvPr id="3" name="Content Placeholder 2"/>
          <p:cNvSpPr>
            <a:spLocks noGrp="1"/>
          </p:cNvSpPr>
          <p:nvPr>
            <p:ph idx="1"/>
          </p:nvPr>
        </p:nvSpPr>
        <p:spPr/>
        <p:txBody>
          <a:bodyPr/>
          <a:lstStyle/>
          <a:p>
            <a:r>
              <a:rPr lang="en-US" dirty="0"/>
              <a:t>Data Transformation Service built for others to build applications around</a:t>
            </a:r>
          </a:p>
          <a:p>
            <a:pPr lvl="1"/>
            <a:r>
              <a:rPr lang="en-US" dirty="0"/>
              <a:t>REST API to program against</a:t>
            </a:r>
          </a:p>
          <a:p>
            <a:pPr lvl="1"/>
            <a:r>
              <a:rPr lang="en-US" dirty="0"/>
              <a:t>Support for many programming languages</a:t>
            </a:r>
          </a:p>
          <a:p>
            <a:r>
              <a:rPr lang="en-US" dirty="0"/>
              <a:t>Like </a:t>
            </a:r>
            <a:r>
              <a:rPr lang="en-US" dirty="0" err="1"/>
              <a:t>JSFiddle</a:t>
            </a:r>
            <a:r>
              <a:rPr lang="en-US" dirty="0"/>
              <a:t>, </a:t>
            </a:r>
            <a:r>
              <a:rPr lang="en-US" dirty="0" err="1"/>
              <a:t>BDFiddle</a:t>
            </a:r>
            <a:r>
              <a:rPr lang="en-US" dirty="0"/>
              <a:t> is designed to allow users to explore the Brown Dog API through an easy to use web interface and help them get started by providing real code snippets</a:t>
            </a:r>
          </a:p>
          <a:p>
            <a:r>
              <a:rPr lang="en-US" dirty="0"/>
              <a:t>Source code: </a:t>
            </a:r>
            <a:r>
              <a:rPr lang="en-US" dirty="0">
                <a:hlinkClick r:id="rId2"/>
              </a:rPr>
              <a:t>https://opensource.ncsa.illinois.edu/bitbucket/projects/BD/repos/bdfiddle/browse</a:t>
            </a:r>
            <a:r>
              <a:rPr lang="en-US" dirty="0"/>
              <a:t> </a:t>
            </a:r>
          </a:p>
        </p:txBody>
      </p:sp>
    </p:spTree>
    <p:extLst>
      <p:ext uri="{BB962C8B-B14F-4D97-AF65-F5344CB8AC3E}">
        <p14:creationId xmlns:p14="http://schemas.microsoft.com/office/powerpoint/2010/main" val="131814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Command Line</a:t>
            </a:r>
          </a:p>
        </p:txBody>
      </p:sp>
      <p:pic>
        <p:nvPicPr>
          <p:cNvPr id="5" name="Picture 4" descr="bdfiddle_curl_conver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1496716"/>
          </a:xfrm>
          <a:prstGeom prst="rect">
            <a:avLst/>
          </a:prstGeom>
        </p:spPr>
      </p:pic>
      <p:pic>
        <p:nvPicPr>
          <p:cNvPr id="6" name="Picture 5" descr="bdfiddle_curl_extract_f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 y="3810000"/>
            <a:ext cx="9144000" cy="1531760"/>
          </a:xfrm>
          <a:prstGeom prst="rect">
            <a:avLst/>
          </a:prstGeom>
        </p:spPr>
      </p:pic>
    </p:spTree>
    <p:extLst>
      <p:ext uri="{BB962C8B-B14F-4D97-AF65-F5344CB8AC3E}">
        <p14:creationId xmlns:p14="http://schemas.microsoft.com/office/powerpoint/2010/main" val="363842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Command Line</a:t>
            </a:r>
          </a:p>
        </p:txBody>
      </p:sp>
      <p:pic>
        <p:nvPicPr>
          <p:cNvPr id="3" name="Picture 2" descr="bdfiddle_curl_convert_ur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0" y="1600200"/>
            <a:ext cx="9144000" cy="1446983"/>
          </a:xfrm>
          <a:prstGeom prst="rect">
            <a:avLst/>
          </a:prstGeom>
        </p:spPr>
      </p:pic>
      <p:pic>
        <p:nvPicPr>
          <p:cNvPr id="4" name="Picture 3" descr="bdfiddle_curl_extract_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1625185"/>
          </a:xfrm>
          <a:prstGeom prst="rect">
            <a:avLst/>
          </a:prstGeom>
        </p:spPr>
      </p:pic>
    </p:spTree>
    <p:extLst>
      <p:ext uri="{BB962C8B-B14F-4D97-AF65-F5344CB8AC3E}">
        <p14:creationId xmlns:p14="http://schemas.microsoft.com/office/powerpoint/2010/main" val="242898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Python</a:t>
            </a:r>
          </a:p>
        </p:txBody>
      </p:sp>
      <p:pic>
        <p:nvPicPr>
          <p:cNvPr id="5" name="Picture 4" descr="bdfiddle_python_conver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5" y="1143000"/>
            <a:ext cx="9144000" cy="5176911"/>
          </a:xfrm>
          <a:prstGeom prst="rect">
            <a:avLst/>
          </a:prstGeom>
        </p:spPr>
      </p:pic>
    </p:spTree>
    <p:extLst>
      <p:ext uri="{BB962C8B-B14F-4D97-AF65-F5344CB8AC3E}">
        <p14:creationId xmlns:p14="http://schemas.microsoft.com/office/powerpoint/2010/main" val="1615721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Python</a:t>
            </a:r>
          </a:p>
        </p:txBody>
      </p:sp>
      <p:pic>
        <p:nvPicPr>
          <p:cNvPr id="3" name="Picture 2" descr="bdfiddle_python_extrac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44000" cy="4040045"/>
          </a:xfrm>
          <a:prstGeom prst="rect">
            <a:avLst/>
          </a:prstGeom>
        </p:spPr>
      </p:pic>
    </p:spTree>
    <p:extLst>
      <p:ext uri="{BB962C8B-B14F-4D97-AF65-F5344CB8AC3E}">
        <p14:creationId xmlns:p14="http://schemas.microsoft.com/office/powerpoint/2010/main" val="339287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Python</a:t>
            </a:r>
          </a:p>
        </p:txBody>
      </p:sp>
      <p:pic>
        <p:nvPicPr>
          <p:cNvPr id="5" name="Picture 4" descr="bdfiddle_bdpython_conver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1552755"/>
          </a:xfrm>
          <a:prstGeom prst="rect">
            <a:avLst/>
          </a:prstGeom>
        </p:spPr>
      </p:pic>
      <p:pic>
        <p:nvPicPr>
          <p:cNvPr id="6" name="Picture 5" descr="bdfiddle_bdpython_extract_f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1534165"/>
          </a:xfrm>
          <a:prstGeom prst="rect">
            <a:avLst/>
          </a:prstGeom>
        </p:spPr>
      </p:pic>
    </p:spTree>
    <p:extLst>
      <p:ext uri="{BB962C8B-B14F-4D97-AF65-F5344CB8AC3E}">
        <p14:creationId xmlns:p14="http://schemas.microsoft.com/office/powerpoint/2010/main" val="3938761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R</a:t>
            </a:r>
          </a:p>
        </p:txBody>
      </p:sp>
      <p:pic>
        <p:nvPicPr>
          <p:cNvPr id="3" name="Picture 2" descr="bdfiddle_r_conver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0200"/>
            <a:ext cx="9144000" cy="1493753"/>
          </a:xfrm>
          <a:prstGeom prst="rect">
            <a:avLst/>
          </a:prstGeom>
        </p:spPr>
      </p:pic>
      <p:pic>
        <p:nvPicPr>
          <p:cNvPr id="4" name="Picture 3" descr="bdfiddle_r_extract_f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1458009"/>
          </a:xfrm>
          <a:prstGeom prst="rect">
            <a:avLst/>
          </a:prstGeom>
        </p:spPr>
      </p:pic>
    </p:spTree>
    <p:extLst>
      <p:ext uri="{BB962C8B-B14F-4D97-AF65-F5344CB8AC3E}">
        <p14:creationId xmlns:p14="http://schemas.microsoft.com/office/powerpoint/2010/main" val="970710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a:t>
            </a:r>
            <a:r>
              <a:rPr lang="en-US" dirty="0" err="1"/>
              <a:t>Matlab</a:t>
            </a:r>
            <a:endParaRPr lang="en-US" dirty="0"/>
          </a:p>
        </p:txBody>
      </p:sp>
      <p:pic>
        <p:nvPicPr>
          <p:cNvPr id="3" name="Picture 2" descr="bdfiddle_matlab_convert_f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 y="1600200"/>
            <a:ext cx="9144000" cy="1534919"/>
          </a:xfrm>
          <a:prstGeom prst="rect">
            <a:avLst/>
          </a:prstGeom>
        </p:spPr>
      </p:pic>
      <p:pic>
        <p:nvPicPr>
          <p:cNvPr id="4" name="Picture 3" descr="bdfiddle_matlab_extract_f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1437854"/>
          </a:xfrm>
          <a:prstGeom prst="rect">
            <a:avLst/>
          </a:prstGeom>
        </p:spPr>
      </p:pic>
    </p:spTree>
    <p:extLst>
      <p:ext uri="{BB962C8B-B14F-4D97-AF65-F5344CB8AC3E}">
        <p14:creationId xmlns:p14="http://schemas.microsoft.com/office/powerpoint/2010/main" val="838559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Snippets – </a:t>
            </a:r>
            <a:r>
              <a:rPr lang="en-US" dirty="0" err="1"/>
              <a:t>Javascript</a:t>
            </a:r>
            <a:endParaRPr lang="en-US" dirty="0"/>
          </a:p>
        </p:txBody>
      </p:sp>
      <p:pic>
        <p:nvPicPr>
          <p:cNvPr id="3" name="Picture 2" descr="bdfiddle_js_convert_ur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2501003"/>
          </a:xfrm>
          <a:prstGeom prst="rect">
            <a:avLst/>
          </a:prstGeom>
        </p:spPr>
      </p:pic>
      <p:pic>
        <p:nvPicPr>
          <p:cNvPr id="4" name="Picture 3" descr="bdfiddle_js_extract_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0"/>
            <a:ext cx="9144000" cy="2476014"/>
          </a:xfrm>
          <a:prstGeom prst="rect">
            <a:avLst/>
          </a:prstGeom>
        </p:spPr>
      </p:pic>
    </p:spTree>
    <p:extLst>
      <p:ext uri="{BB962C8B-B14F-4D97-AF65-F5344CB8AC3E}">
        <p14:creationId xmlns:p14="http://schemas.microsoft.com/office/powerpoint/2010/main" val="838559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Exercise</a:t>
            </a:r>
          </a:p>
        </p:txBody>
      </p:sp>
      <p:sp>
        <p:nvSpPr>
          <p:cNvPr id="3" name="Content Placeholder 2"/>
          <p:cNvSpPr>
            <a:spLocks noGrp="1"/>
          </p:cNvSpPr>
          <p:nvPr>
            <p:ph idx="1"/>
          </p:nvPr>
        </p:nvSpPr>
        <p:spPr/>
        <p:txBody>
          <a:bodyPr/>
          <a:lstStyle/>
          <a:p>
            <a:r>
              <a:rPr lang="en-US" dirty="0"/>
              <a:t>Try convert an image file to PDF</a:t>
            </a:r>
          </a:p>
          <a:p>
            <a:pPr lvl="1"/>
            <a:r>
              <a:rPr lang="en-US" dirty="0"/>
              <a:t>Either local file or online image</a:t>
            </a:r>
          </a:p>
          <a:p>
            <a:r>
              <a:rPr lang="en-US" dirty="0"/>
              <a:t>Try extract metadata from an image file with words on it to see how OCR works</a:t>
            </a:r>
          </a:p>
        </p:txBody>
      </p:sp>
    </p:spTree>
    <p:extLst>
      <p:ext uri="{BB962C8B-B14F-4D97-AF65-F5344CB8AC3E}">
        <p14:creationId xmlns:p14="http://schemas.microsoft.com/office/powerpoint/2010/main" val="80325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7-16 at 11.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715000"/>
          </a:xfrm>
          <a:prstGeom prst="rect">
            <a:avLst/>
          </a:prstGeom>
        </p:spPr>
      </p:pic>
    </p:spTree>
    <p:extLst>
      <p:ext uri="{BB962C8B-B14F-4D97-AF65-F5344CB8AC3E}">
        <p14:creationId xmlns:p14="http://schemas.microsoft.com/office/powerpoint/2010/main" val="199446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7-16 at 11.2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715000"/>
          </a:xfrm>
          <a:prstGeom prst="rect">
            <a:avLst/>
          </a:prstGeom>
        </p:spPr>
      </p:pic>
      <p:pic>
        <p:nvPicPr>
          <p:cNvPr id="7" name="Picture 6" descr="Screen Shot 2016-07-16 at 11.22.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4" y="533400"/>
            <a:ext cx="9144000" cy="5715000"/>
          </a:xfrm>
          <a:prstGeom prst="rect">
            <a:avLst/>
          </a:prstGeom>
        </p:spPr>
      </p:pic>
      <p:pic>
        <p:nvPicPr>
          <p:cNvPr id="8" name="Picture 7" descr="Screen Shot 2016-07-16 at 11.22.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1" y="533400"/>
            <a:ext cx="9144000" cy="5715000"/>
          </a:xfrm>
          <a:prstGeom prst="rect">
            <a:avLst/>
          </a:prstGeom>
        </p:spPr>
      </p:pic>
      <p:pic>
        <p:nvPicPr>
          <p:cNvPr id="9" name="Picture 8" descr="Screen Shot 2016-07-16 at 11.22.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9144000" cy="5715000"/>
          </a:xfrm>
          <a:prstGeom prst="rect">
            <a:avLst/>
          </a:prstGeom>
        </p:spPr>
      </p:pic>
    </p:spTree>
    <p:extLst>
      <p:ext uri="{BB962C8B-B14F-4D97-AF65-F5344CB8AC3E}">
        <p14:creationId xmlns:p14="http://schemas.microsoft.com/office/powerpoint/2010/main" val="317887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Brown Dog Architecture</a:t>
            </a:r>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Web Browser (</a:t>
                </a:r>
                <a:r>
                  <a:rPr lang="en-US" sz="1400" b="1" dirty="0" err="1">
                    <a:solidFill>
                      <a:srgbClr val="000000"/>
                    </a:solidFill>
                    <a:latin typeface="Arial"/>
                  </a:rPr>
                  <a:t>BDFiddle</a:t>
                </a:r>
                <a:r>
                  <a:rPr lang="en-US" sz="1400" b="1" dirty="0">
                    <a:solidFill>
                      <a:srgbClr val="000000"/>
                    </a:solidFill>
                    <a:latin typeface="Arial"/>
                  </a:rPr>
                  <a:t>)</a:t>
                </a: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Clients </a:t>
                </a:r>
              </a:p>
              <a:p>
                <a:pPr algn="ctr"/>
                <a:r>
                  <a:rPr lang="en-US" sz="1400" b="1" dirty="0">
                    <a:solidFill>
                      <a:srgbClr val="000000"/>
                    </a:solidFill>
                    <a:latin typeface="Arial"/>
                  </a:rPr>
                  <a:t>(e.g. </a:t>
                </a:r>
                <a:r>
                  <a:rPr lang="en-US" sz="1400" b="1" dirty="0" err="1">
                    <a:solidFill>
                      <a:srgbClr val="000000"/>
                    </a:solidFill>
                    <a:latin typeface="Arial"/>
                  </a:rPr>
                  <a:t>bdcli</a:t>
                </a:r>
                <a:r>
                  <a:rPr lang="en-US" sz="1400" b="1" dirty="0">
                    <a:solidFill>
                      <a:srgbClr val="000000"/>
                    </a:solidFill>
                    <a:latin typeface="Arial"/>
                  </a:rPr>
                  <a:t>)</a:t>
                </a: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Polyglot</a:t>
              </a: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Polyglot</a:t>
              </a: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NGINX (Load balancer)</a:t>
              </a: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r>
                <a:rPr lang="en-US" sz="1400" b="1" dirty="0">
                  <a:solidFill>
                    <a:srgbClr val="4E5782"/>
                  </a:solidFill>
                </a:rPr>
                <a:t>HTTP/HTTPS</a:t>
              </a:r>
            </a:p>
          </p:txBody>
        </p:sp>
        <p:sp>
          <p:nvSpPr>
            <p:cNvPr id="71" name="TextBox 70"/>
            <p:cNvSpPr txBox="1"/>
            <p:nvPr/>
          </p:nvSpPr>
          <p:spPr>
            <a:xfrm>
              <a:off x="727625" y="5469333"/>
              <a:ext cx="2396576" cy="461665"/>
            </a:xfrm>
            <a:prstGeom prst="rect">
              <a:avLst/>
            </a:prstGeom>
            <a:noFill/>
          </p:spPr>
          <p:txBody>
            <a:bodyPr wrap="square" rtlCol="0">
              <a:spAutoFit/>
            </a:bodyPr>
            <a:lstStyle/>
            <a:p>
              <a:r>
                <a:rPr lang="en-US" b="1" dirty="0">
                  <a:solidFill>
                    <a:srgbClr val="4E5782"/>
                  </a:solidFill>
                </a:rPr>
                <a:t>Conversions</a:t>
              </a:r>
            </a:p>
          </p:txBody>
        </p:sp>
        <p:sp>
          <p:nvSpPr>
            <p:cNvPr id="74" name="TextBox 73"/>
            <p:cNvSpPr txBox="1"/>
            <p:nvPr/>
          </p:nvSpPr>
          <p:spPr>
            <a:xfrm>
              <a:off x="2182058" y="3249051"/>
              <a:ext cx="284662" cy="259056"/>
            </a:xfrm>
            <a:prstGeom prst="rect">
              <a:avLst/>
            </a:prstGeom>
            <a:noFill/>
          </p:spPr>
          <p:txBody>
            <a:bodyPr wrap="square" rtlCol="0">
              <a:spAutoFit/>
            </a:bodyPr>
            <a:lstStyle/>
            <a:p>
              <a:r>
                <a:rPr lang="en-US" sz="1400" dirty="0">
                  <a:solidFill>
                    <a:srgbClr val="4E5782"/>
                  </a:solidFill>
                </a:rPr>
                <a:t>…</a:t>
              </a:r>
            </a:p>
          </p:txBody>
        </p:sp>
        <p:sp>
          <p:nvSpPr>
            <p:cNvPr id="75" name="TextBox 74"/>
            <p:cNvSpPr txBox="1"/>
            <p:nvPr/>
          </p:nvSpPr>
          <p:spPr>
            <a:xfrm>
              <a:off x="2950160" y="4789061"/>
              <a:ext cx="284662" cy="259056"/>
            </a:xfrm>
            <a:prstGeom prst="rect">
              <a:avLst/>
            </a:prstGeom>
            <a:noFill/>
          </p:spPr>
          <p:txBody>
            <a:bodyPr wrap="square" rtlCol="0">
              <a:spAutoFit/>
            </a:bodyPr>
            <a:lstStyle/>
            <a:p>
              <a:r>
                <a:rPr lang="en-US" sz="1400" dirty="0">
                  <a:solidFill>
                    <a:srgbClr val="4E5782"/>
                  </a:solidFill>
                </a:rPr>
                <a:t>…</a:t>
              </a: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DDDDDD">
                        <a:lumMod val="10000"/>
                      </a:srgbClr>
                    </a:solidFill>
                    <a:latin typeface="Arial"/>
                  </a:rPr>
                  <a:t>Clowder</a:t>
                </a:r>
                <a:endParaRPr lang="en-US" sz="1400" b="1" dirty="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a:solidFill>
                      <a:srgbClr val="000000"/>
                    </a:solidFill>
                    <a:latin typeface="Arial"/>
                  </a:rPr>
                  <a:t>Clowder</a:t>
                </a:r>
                <a:endParaRPr lang="en-US" sz="1400" b="1" dirty="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NGINX (Load balancer)</a:t>
                </a: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rgbClr val="000000"/>
                      </a:solidFill>
                      <a:latin typeface="Arial"/>
                    </a:rPr>
                    <a:t>MongoDB</a:t>
                  </a:r>
                  <a:r>
                    <a:rPr lang="en-US" sz="1200" b="1" dirty="0">
                      <a:solidFill>
                        <a:srgbClr val="000000"/>
                      </a:solidFill>
                      <a:latin typeface="Arial"/>
                    </a:rPr>
                    <a:t> (Data, Metadata)</a:t>
                  </a: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r>
                  <a:rPr lang="en-US" b="1" dirty="0">
                    <a:solidFill>
                      <a:srgbClr val="4E5782"/>
                    </a:solidFill>
                  </a:rPr>
                  <a:t>Extractions</a:t>
                </a:r>
              </a:p>
            </p:txBody>
          </p:sp>
          <p:sp>
            <p:nvSpPr>
              <p:cNvPr id="73" name="TextBox 72"/>
              <p:cNvSpPr txBox="1"/>
              <p:nvPr/>
            </p:nvSpPr>
            <p:spPr>
              <a:xfrm>
                <a:off x="5562600" y="3276600"/>
                <a:ext cx="284662" cy="259056"/>
              </a:xfrm>
              <a:prstGeom prst="rect">
                <a:avLst/>
              </a:prstGeom>
              <a:noFill/>
            </p:spPr>
            <p:txBody>
              <a:bodyPr wrap="square" rtlCol="0">
                <a:spAutoFit/>
              </a:bodyPr>
              <a:lstStyle/>
              <a:p>
                <a:r>
                  <a:rPr lang="en-US" sz="1400" dirty="0">
                    <a:solidFill>
                      <a:srgbClr val="4E5782"/>
                    </a:solidFill>
                  </a:rPr>
                  <a:t>…</a:t>
                </a:r>
              </a:p>
            </p:txBody>
          </p:sp>
          <p:sp>
            <p:nvSpPr>
              <p:cNvPr id="76" name="TextBox 75"/>
              <p:cNvSpPr txBox="1"/>
              <p:nvPr/>
            </p:nvSpPr>
            <p:spPr>
              <a:xfrm>
                <a:off x="5514523" y="4787023"/>
                <a:ext cx="284662" cy="259056"/>
              </a:xfrm>
              <a:prstGeom prst="rect">
                <a:avLst/>
              </a:prstGeom>
              <a:noFill/>
            </p:spPr>
            <p:txBody>
              <a:bodyPr wrap="square" rtlCol="0">
                <a:spAutoFit/>
              </a:bodyPr>
              <a:lstStyle/>
              <a:p>
                <a:r>
                  <a:rPr lang="en-US" sz="1400" dirty="0">
                    <a:solidFill>
                      <a:srgbClr val="4E5782"/>
                    </a:solidFill>
                  </a:rPr>
                  <a:t>…</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latin typeface="Arial"/>
                  </a:rPr>
                  <a:t>Extractor</a:t>
                </a: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lgn="ctr">
                <a:defRPr/>
              </a:pPr>
              <a:r>
                <a:rPr lang="en-US" sz="1400" b="1" dirty="0" err="1">
                  <a:solidFill>
                    <a:srgbClr val="000000"/>
                  </a:solidFill>
                  <a:latin typeface="Arial"/>
                </a:rPr>
                <a:t>RabbitMQ</a:t>
              </a:r>
              <a:r>
                <a:rPr lang="en-US" sz="1400" b="1" dirty="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DDDDDD">
                      <a:lumMod val="10000"/>
                    </a:srgbClr>
                  </a:solidFill>
                  <a:latin typeface="Arial"/>
                </a:rPr>
                <a:t>Fence (API Gateway)</a:t>
              </a: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r>
                <a:rPr lang="en-US" sz="1400" b="1" dirty="0">
                  <a:solidFill>
                    <a:srgbClr val="4E5782"/>
                  </a:solidFill>
                </a:rPr>
                <a:t>HTTP/HTTPS</a:t>
              </a: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27" name="Rectangle 26"/>
          <p:cNvSpPr/>
          <p:nvPr/>
        </p:nvSpPr>
        <p:spPr>
          <a:xfrm>
            <a:off x="2057400" y="1219200"/>
            <a:ext cx="1828800" cy="6858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82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7415"/>
          <a:stretch/>
        </p:blipFill>
        <p:spPr>
          <a:xfrm>
            <a:off x="152400" y="62372"/>
            <a:ext cx="8905376" cy="6400697"/>
          </a:xfrm>
          <a:prstGeom prst="rect">
            <a:avLst/>
          </a:prstGeom>
        </p:spPr>
      </p:pic>
      <p:sp>
        <p:nvSpPr>
          <p:cNvPr id="4" name="Rectangle 3"/>
          <p:cNvSpPr/>
          <p:nvPr/>
        </p:nvSpPr>
        <p:spPr>
          <a:xfrm>
            <a:off x="17994" y="6457890"/>
            <a:ext cx="6477000" cy="400110"/>
          </a:xfrm>
          <a:prstGeom prst="rect">
            <a:avLst/>
          </a:prstGeom>
        </p:spPr>
        <p:txBody>
          <a:bodyPr wrap="square">
            <a:spAutoFit/>
          </a:bodyPr>
          <a:lstStyle/>
          <a:p>
            <a:r>
              <a:rPr lang="en-US" sz="2000" i="1" dirty="0">
                <a:solidFill>
                  <a:schemeClr val="bg1"/>
                </a:solidFill>
              </a:rPr>
              <a:t>https://browndog.ncsa.Illinois.edu/bdfiddle</a:t>
            </a:r>
          </a:p>
        </p:txBody>
      </p:sp>
      <p:cxnSp>
        <p:nvCxnSpPr>
          <p:cNvPr id="6" name="Straight Arrow Connector 5"/>
          <p:cNvCxnSpPr/>
          <p:nvPr/>
        </p:nvCxnSpPr>
        <p:spPr>
          <a:xfrm flipV="1">
            <a:off x="533400" y="1600200"/>
            <a:ext cx="739299"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4876800" y="1629792"/>
            <a:ext cx="739299"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H="1">
            <a:off x="6400800" y="914400"/>
            <a:ext cx="380999" cy="3048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1555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7415"/>
          <a:stretch/>
        </p:blipFill>
        <p:spPr>
          <a:xfrm>
            <a:off x="152400" y="62372"/>
            <a:ext cx="8905376" cy="6400697"/>
          </a:xfrm>
          <a:prstGeom prst="rect">
            <a:avLst/>
          </a:prstGeom>
        </p:spPr>
      </p:pic>
      <p:sp>
        <p:nvSpPr>
          <p:cNvPr id="4" name="Rectangle 3"/>
          <p:cNvSpPr/>
          <p:nvPr/>
        </p:nvSpPr>
        <p:spPr>
          <a:xfrm>
            <a:off x="17994" y="6457890"/>
            <a:ext cx="6477000" cy="400110"/>
          </a:xfrm>
          <a:prstGeom prst="rect">
            <a:avLst/>
          </a:prstGeom>
        </p:spPr>
        <p:txBody>
          <a:bodyPr wrap="square">
            <a:spAutoFit/>
          </a:bodyPr>
          <a:lstStyle/>
          <a:p>
            <a:r>
              <a:rPr lang="en-US" sz="2000" i="1" dirty="0">
                <a:solidFill>
                  <a:schemeClr val="bg1"/>
                </a:solidFill>
              </a:rPr>
              <a:t>https://browndog.ncsa.Illinois.edu/bdfiddle</a:t>
            </a:r>
          </a:p>
        </p:txBody>
      </p:sp>
      <p:cxnSp>
        <p:nvCxnSpPr>
          <p:cNvPr id="6" name="Straight Arrow Connector 5"/>
          <p:cNvCxnSpPr/>
          <p:nvPr/>
        </p:nvCxnSpPr>
        <p:spPr>
          <a:xfrm flipV="1">
            <a:off x="533400" y="1600200"/>
            <a:ext cx="739299"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V="1">
            <a:off x="4876800" y="1629792"/>
            <a:ext cx="739299" cy="1524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H="1">
            <a:off x="6400800" y="914400"/>
            <a:ext cx="380999" cy="304800"/>
          </a:xfrm>
          <a:prstGeom prst="straightConnector1">
            <a:avLst/>
          </a:prstGeom>
          <a:ln w="28575">
            <a:solidFill>
              <a:srgbClr val="FF0000"/>
            </a:solidFill>
            <a:tailEnd type="triangle" w="lg" len="lg"/>
          </a:ln>
        </p:spPr>
        <p:style>
          <a:lnRef idx="2">
            <a:schemeClr val="dk1"/>
          </a:lnRef>
          <a:fillRef idx="0">
            <a:schemeClr val="dk1"/>
          </a:fillRef>
          <a:effectRef idx="1">
            <a:schemeClr val="dk1"/>
          </a:effectRef>
          <a:fontRef idx="minor">
            <a:schemeClr val="tx1"/>
          </a:fontRef>
        </p:style>
      </p:cxnSp>
      <p:pic>
        <p:nvPicPr>
          <p:cNvPr id="2" name="Picture 1"/>
          <p:cNvPicPr>
            <a:picLocks noChangeAspect="1"/>
          </p:cNvPicPr>
          <p:nvPr/>
        </p:nvPicPr>
        <p:blipFill>
          <a:blip r:embed="rId3"/>
          <a:stretch>
            <a:fillRect/>
          </a:stretch>
        </p:blipFill>
        <p:spPr>
          <a:xfrm>
            <a:off x="1672749" y="751245"/>
            <a:ext cx="7471251" cy="5319111"/>
          </a:xfrm>
          <a:prstGeom prst="rect">
            <a:avLst/>
          </a:prstGeom>
        </p:spPr>
      </p:pic>
    </p:spTree>
    <p:extLst>
      <p:ext uri="{BB962C8B-B14F-4D97-AF65-F5344CB8AC3E}">
        <p14:creationId xmlns:p14="http://schemas.microsoft.com/office/powerpoint/2010/main" val="307756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Key and Tokens</a:t>
            </a:r>
            <a:endParaRPr lang="en-US" dirty="0"/>
          </a:p>
        </p:txBody>
      </p:sp>
      <p:sp>
        <p:nvSpPr>
          <p:cNvPr id="3" name="Content Placeholder 2"/>
          <p:cNvSpPr>
            <a:spLocks noGrp="1"/>
          </p:cNvSpPr>
          <p:nvPr>
            <p:ph idx="1"/>
          </p:nvPr>
        </p:nvSpPr>
        <p:spPr/>
        <p:txBody>
          <a:bodyPr/>
          <a:lstStyle/>
          <a:p>
            <a:r>
              <a:rPr lang="en-US"/>
              <a:t>Using BDFiddle – “Generate Token” link</a:t>
            </a:r>
          </a:p>
          <a:p>
            <a:pPr lvl="1"/>
            <a:r>
              <a:rPr lang="en-US"/>
              <a:t>key_token.php in bdfiddle repository (</a:t>
            </a:r>
            <a:r>
              <a:rPr lang="en-US">
                <a:hlinkClick r:id="rId2"/>
              </a:rPr>
              <a:t>https://opensource.ncsa.illinois.edu/bitbucket/projects/BD/repos/bdfiddle/browse/key_token.php</a:t>
            </a:r>
            <a:r>
              <a:rPr lang="en-US"/>
              <a:t>) </a:t>
            </a:r>
          </a:p>
          <a:p>
            <a:r>
              <a:rPr lang="en-US"/>
              <a:t>Using BD Command Line Interface (python code)</a:t>
            </a:r>
          </a:p>
          <a:p>
            <a:pPr lvl="1"/>
            <a:r>
              <a:rPr lang="en-US"/>
              <a:t>Key_token.py in bdcli repository (</a:t>
            </a:r>
            <a:r>
              <a:rPr lang="en-US">
                <a:hlinkClick r:id="rId3"/>
              </a:rPr>
              <a:t>https://opensource.ncsa.illinois.edu/bitbucket/projects/BD/repos/bdcli/browse/key_token.py</a:t>
            </a:r>
            <a:r>
              <a:rPr lang="en-US"/>
              <a:t>) </a:t>
            </a:r>
            <a:endParaRPr lang="en-US" dirty="0"/>
          </a:p>
        </p:txBody>
      </p:sp>
    </p:spTree>
    <p:extLst>
      <p:ext uri="{BB962C8B-B14F-4D97-AF65-F5344CB8AC3E}">
        <p14:creationId xmlns:p14="http://schemas.microsoft.com/office/powerpoint/2010/main" val="144390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Key and Tokens</a:t>
            </a:r>
          </a:p>
        </p:txBody>
      </p:sp>
      <p:sp>
        <p:nvSpPr>
          <p:cNvPr id="3" name="Content Placeholder 2"/>
          <p:cNvSpPr>
            <a:spLocks noGrp="1"/>
          </p:cNvSpPr>
          <p:nvPr>
            <p:ph idx="1"/>
          </p:nvPr>
        </p:nvSpPr>
        <p:spPr/>
        <p:txBody>
          <a:bodyPr/>
          <a:lstStyle/>
          <a:p>
            <a:r>
              <a:rPr lang="en-US" dirty="0"/>
              <a:t>Using </a:t>
            </a:r>
            <a:r>
              <a:rPr lang="en-US" dirty="0" err="1"/>
              <a:t>cURL</a:t>
            </a:r>
            <a:endParaRPr lang="en-US" dirty="0"/>
          </a:p>
          <a:p>
            <a:pPr lvl="1"/>
            <a:r>
              <a:rPr lang="en-US" dirty="0"/>
              <a:t>Getting Key:  Replace Username and Password with what you provided on the signup page</a:t>
            </a:r>
          </a:p>
          <a:p>
            <a:pPr lvl="1"/>
            <a:endParaRPr lang="en-US" dirty="0"/>
          </a:p>
          <a:p>
            <a:pPr lvl="1"/>
            <a:endParaRPr lang="en-US" dirty="0"/>
          </a:p>
          <a:p>
            <a:pPr lvl="1"/>
            <a:endParaRPr lang="en-US" dirty="0"/>
          </a:p>
          <a:p>
            <a:pPr lvl="1"/>
            <a:r>
              <a:rPr lang="en-US" dirty="0"/>
              <a:t>Token: {key} is the key you obtained from the first </a:t>
            </a:r>
            <a:r>
              <a:rPr lang="en-US" dirty="0" err="1"/>
              <a:t>cURL</a:t>
            </a:r>
            <a:r>
              <a:rPr lang="en-US" dirty="0"/>
              <a:t> command</a:t>
            </a:r>
          </a:p>
          <a:p>
            <a:pPr lvl="1"/>
            <a:endParaRPr lang="en-US" dirty="0"/>
          </a:p>
          <a:p>
            <a:pPr lvl="1"/>
            <a:endParaRPr lang="en-US" dirty="0"/>
          </a:p>
          <a:p>
            <a:pPr lvl="1"/>
            <a:endParaRPr lang="en-US" dirty="0"/>
          </a:p>
          <a:p>
            <a:r>
              <a:rPr lang="en-US" dirty="0"/>
              <a:t>Any browser extension for REST client </a:t>
            </a:r>
          </a:p>
          <a:p>
            <a:pPr lvl="1"/>
            <a:r>
              <a:rPr lang="en-US" dirty="0"/>
              <a:t>For example, Postman in Chrome browser</a:t>
            </a:r>
          </a:p>
          <a:p>
            <a:endParaRPr lang="en-US" dirty="0"/>
          </a:p>
        </p:txBody>
      </p:sp>
      <p:sp>
        <p:nvSpPr>
          <p:cNvPr id="4" name="TextBox 3"/>
          <p:cNvSpPr txBox="1"/>
          <p:nvPr/>
        </p:nvSpPr>
        <p:spPr>
          <a:xfrm>
            <a:off x="1219200" y="2514600"/>
            <a:ext cx="7772400" cy="646331"/>
          </a:xfrm>
          <a:prstGeom prst="rect">
            <a:avLst/>
          </a:prstGeom>
          <a:solidFill>
            <a:schemeClr val="accent4"/>
          </a:solidFill>
        </p:spPr>
        <p:txBody>
          <a:bodyPr wrap="square" rtlCol="0">
            <a:spAutoFit/>
          </a:bodyPr>
          <a:lstStyle/>
          <a:p>
            <a:r>
              <a:rPr lang="en-US" sz="1800" dirty="0">
                <a:solidFill>
                  <a:schemeClr val="bg1"/>
                </a:solidFill>
                <a:latin typeface="Lucida Console" panose="020B0609040504020204" pitchFamily="49" charset="0"/>
              </a:rPr>
              <a:t>curl -X POST -H “</a:t>
            </a:r>
            <a:r>
              <a:rPr lang="en-US" sz="1800" dirty="0" err="1">
                <a:solidFill>
                  <a:schemeClr val="bg1"/>
                </a:solidFill>
                <a:latin typeface="Lucida Console" panose="020B0609040504020204" pitchFamily="49" charset="0"/>
              </a:rPr>
              <a:t>Accept:application</a:t>
            </a:r>
            <a:r>
              <a:rPr lang="en-US" sz="1800" dirty="0">
                <a:solidFill>
                  <a:schemeClr val="bg1"/>
                </a:solidFill>
                <a:latin typeface="Lucida Console" panose="020B0609040504020204" pitchFamily="49" charset="0"/>
              </a:rPr>
              <a:t>/</a:t>
            </a:r>
            <a:r>
              <a:rPr lang="en-US" sz="1800" dirty="0" err="1">
                <a:solidFill>
                  <a:schemeClr val="bg1"/>
                </a:solidFill>
                <a:latin typeface="Lucida Console" panose="020B0609040504020204" pitchFamily="49" charset="0"/>
              </a:rPr>
              <a:t>json</a:t>
            </a:r>
            <a:r>
              <a:rPr lang="en-US" sz="1800" dirty="0">
                <a:solidFill>
                  <a:schemeClr val="bg1"/>
                </a:solidFill>
                <a:latin typeface="Lucida Console" panose="020B0609040504020204" pitchFamily="49" charset="0"/>
              </a:rPr>
              <a:t>” </a:t>
            </a:r>
            <a:r>
              <a:rPr lang="en-US" sz="1800" dirty="0">
                <a:solidFill>
                  <a:schemeClr val="bg1"/>
                </a:solidFill>
                <a:latin typeface="Lucida Console" panose="020B0609040504020204" pitchFamily="49" charset="0"/>
                <a:hlinkClick r:id="rId2"/>
              </a:rPr>
              <a:t>https://bd-api.ncsa.Illinois.edu/keys</a:t>
            </a:r>
            <a:r>
              <a:rPr lang="en-US" sz="1800" dirty="0">
                <a:solidFill>
                  <a:schemeClr val="bg1"/>
                </a:solidFill>
                <a:latin typeface="Lucida Console" panose="020B0609040504020204" pitchFamily="49" charset="0"/>
              </a:rPr>
              <a:t> -u </a:t>
            </a:r>
            <a:r>
              <a:rPr lang="en-US" sz="1800" dirty="0" err="1">
                <a:solidFill>
                  <a:schemeClr val="bg1"/>
                </a:solidFill>
                <a:latin typeface="Lucida Console" panose="020B0609040504020204" pitchFamily="49" charset="0"/>
              </a:rPr>
              <a:t>username:password</a:t>
            </a:r>
            <a:endParaRPr lang="en-US" sz="1800" dirty="0">
              <a:solidFill>
                <a:schemeClr val="bg1"/>
              </a:solidFill>
              <a:latin typeface="Lucida Console" panose="020B0609040504020204" pitchFamily="49" charset="0"/>
            </a:endParaRPr>
          </a:p>
        </p:txBody>
      </p:sp>
      <p:sp>
        <p:nvSpPr>
          <p:cNvPr id="5" name="TextBox 4"/>
          <p:cNvSpPr txBox="1"/>
          <p:nvPr/>
        </p:nvSpPr>
        <p:spPr>
          <a:xfrm>
            <a:off x="1219200" y="4267200"/>
            <a:ext cx="7772400" cy="923330"/>
          </a:xfrm>
          <a:prstGeom prst="rect">
            <a:avLst/>
          </a:prstGeom>
          <a:solidFill>
            <a:schemeClr val="accent4"/>
          </a:solidFill>
        </p:spPr>
        <p:txBody>
          <a:bodyPr wrap="square" rtlCol="0">
            <a:spAutoFit/>
          </a:bodyPr>
          <a:lstStyle/>
          <a:p>
            <a:r>
              <a:rPr lang="en-US" sz="1800" dirty="0">
                <a:solidFill>
                  <a:schemeClr val="bg1"/>
                </a:solidFill>
                <a:latin typeface="Lucida Console" panose="020B0609040504020204" pitchFamily="49" charset="0"/>
              </a:rPr>
              <a:t>curl -X POST -H “</a:t>
            </a:r>
            <a:r>
              <a:rPr lang="en-US" sz="1800" dirty="0" err="1">
                <a:solidFill>
                  <a:schemeClr val="bg1"/>
                </a:solidFill>
                <a:latin typeface="Lucida Console" panose="020B0609040504020204" pitchFamily="49" charset="0"/>
              </a:rPr>
              <a:t>Accept:application</a:t>
            </a:r>
            <a:r>
              <a:rPr lang="en-US" sz="1800" dirty="0">
                <a:solidFill>
                  <a:schemeClr val="bg1"/>
                </a:solidFill>
                <a:latin typeface="Lucida Console" panose="020B0609040504020204" pitchFamily="49" charset="0"/>
              </a:rPr>
              <a:t>/</a:t>
            </a:r>
            <a:r>
              <a:rPr lang="en-US" sz="1800" dirty="0" err="1">
                <a:solidFill>
                  <a:schemeClr val="bg1"/>
                </a:solidFill>
                <a:latin typeface="Lucida Console" panose="020B0609040504020204" pitchFamily="49" charset="0"/>
              </a:rPr>
              <a:t>json</a:t>
            </a:r>
            <a:r>
              <a:rPr lang="en-US" sz="1800" dirty="0">
                <a:solidFill>
                  <a:schemeClr val="bg1"/>
                </a:solidFill>
                <a:latin typeface="Lucida Console" panose="020B0609040504020204" pitchFamily="49" charset="0"/>
              </a:rPr>
              <a:t>” </a:t>
            </a:r>
            <a:r>
              <a:rPr lang="en-US" sz="1800" dirty="0">
                <a:solidFill>
                  <a:schemeClr val="bg1"/>
                </a:solidFill>
                <a:latin typeface="Lucida Console" panose="020B0609040504020204" pitchFamily="49" charset="0"/>
                <a:hlinkClick r:id="rId3"/>
              </a:rPr>
              <a:t>https://bd-api.ncsa.Illinois.edu/keys/{key}/tokens</a:t>
            </a:r>
            <a:r>
              <a:rPr lang="en-US" sz="1800" dirty="0">
                <a:solidFill>
                  <a:schemeClr val="bg1"/>
                </a:solidFill>
                <a:latin typeface="Lucida Console" panose="020B0609040504020204" pitchFamily="49" charset="0"/>
              </a:rPr>
              <a:t> -u </a:t>
            </a:r>
            <a:r>
              <a:rPr lang="en-US" sz="1800" dirty="0" err="1">
                <a:solidFill>
                  <a:schemeClr val="bg1"/>
                </a:solidFill>
                <a:latin typeface="Lucida Console" panose="020B0609040504020204" pitchFamily="49" charset="0"/>
              </a:rPr>
              <a:t>username:password</a:t>
            </a:r>
            <a:r>
              <a:rPr lang="en-US" sz="1800" dirty="0">
                <a:solidFill>
                  <a:schemeClr val="bg1"/>
                </a:solidFill>
                <a:latin typeface="Lucida Console" panose="020B0609040504020204" pitchFamily="49" charset="0"/>
              </a:rPr>
              <a:t> </a:t>
            </a:r>
          </a:p>
        </p:txBody>
      </p:sp>
    </p:spTree>
    <p:extLst>
      <p:ext uri="{BB962C8B-B14F-4D97-AF65-F5344CB8AC3E}">
        <p14:creationId xmlns:p14="http://schemas.microsoft.com/office/powerpoint/2010/main" val="2378112777"/>
      </p:ext>
    </p:extLst>
  </p:cSld>
  <p:clrMapOvr>
    <a:masterClrMapping/>
  </p:clrMapOvr>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2841</TotalTime>
  <Words>737</Words>
  <Application>Microsoft Office PowerPoint</Application>
  <PresentationFormat>On-screen Show (4:3)</PresentationFormat>
  <Paragraphs>78</Paragraphs>
  <Slides>28</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ＭＳ Ｐゴシック</vt:lpstr>
      <vt:lpstr>Arial</vt:lpstr>
      <vt:lpstr>Lucida Console</vt:lpstr>
      <vt:lpstr>ncsa-template</vt:lpstr>
      <vt:lpstr>3_ncsa-template</vt:lpstr>
      <vt:lpstr>DIBBs Brown Dog   BDFiddle</vt:lpstr>
      <vt:lpstr>BDFiddle</vt:lpstr>
      <vt:lpstr>PowerPoint Presentation</vt:lpstr>
      <vt:lpstr>PowerPoint Presentation</vt:lpstr>
      <vt:lpstr>Brown Dog Architecture</vt:lpstr>
      <vt:lpstr>PowerPoint Presentation</vt:lpstr>
      <vt:lpstr>PowerPoint Presentation</vt:lpstr>
      <vt:lpstr>Service Key and Tokens</vt:lpstr>
      <vt:lpstr>Service Key and Tokens</vt:lpstr>
      <vt:lpstr>BDFiddle – Obtain Token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Snippets</vt:lpstr>
      <vt:lpstr>Code Snippets – Command Line</vt:lpstr>
      <vt:lpstr>Code Snippets – Command Line</vt:lpstr>
      <vt:lpstr>Code Snippets - Python</vt:lpstr>
      <vt:lpstr>Code Snippets - Python</vt:lpstr>
      <vt:lpstr>Code Snippets – Python</vt:lpstr>
      <vt:lpstr>Code Snippets – R</vt:lpstr>
      <vt:lpstr>Code Snippets – Matlab</vt:lpstr>
      <vt:lpstr>Code Snippets – Javascript</vt:lpstr>
      <vt:lpstr>Hands-on Exercise</vt:lpstr>
    </vt:vector>
  </TitlesOfParts>
  <Company>NCSA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Jong Lee</cp:lastModifiedBy>
  <cp:revision>370</cp:revision>
  <dcterms:created xsi:type="dcterms:W3CDTF">2012-11-08T17:33:43Z</dcterms:created>
  <dcterms:modified xsi:type="dcterms:W3CDTF">2016-07-18T14:00:02Z</dcterms:modified>
</cp:coreProperties>
</file>